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71" r:id="rId13"/>
    <p:sldId id="262" r:id="rId14"/>
    <p:sldId id="263" r:id="rId15"/>
    <p:sldId id="264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41B05-12F3-C44F-BE09-D528E24D491C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9A0E3-967C-F242-BBD7-D0BEB186F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34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Multi-modal integration: mutations, methylation, clinical data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Transformer-based AI architecture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Ensemble learning + SMOTE for balanced classification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Feature attribution for interpretability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9A0E3-967C-F242-BBD7-D0BEB186F9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5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BED90-76F4-F163-FB92-C56C495D9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1B10F0-FB5E-B83B-6AA9-A050ED5C9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B2775-A5ED-643E-6F42-01DC43A93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Multi-modal integration: mutations, methylation, clinical data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Transformer-based AI architecture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Ensemble learning + SMOTE for balanced classification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Feature attribution for interpretability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3DB34-2228-EAAC-C8D5-2BB71645C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9A0E3-967C-F242-BBD7-D0BEB186F9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77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40191-7B51-A60E-D372-A5EA84CF2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1CC41-7367-EBE1-950E-065973DA0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E3EF2-A785-D8D1-6FBB-0D51BB99B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Multi-modal integration: mutations, methylation, clinical data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Transformer-based AI architecture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Ensemble learning + SMOTE for balanced classification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Feature attribution for interpretability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96B1F-A6C7-6092-6453-E73D77E33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9A0E3-967C-F242-BBD7-D0BEB186F9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6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47D1D-6CA8-6AF0-58F4-3D6D54E73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D9CB45-0D46-7BB5-EE25-226E72C5C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CF7EE-7790-F687-A3AD-0D6817B0E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Multi-modal integration: mutations, methylation, clinical data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Transformer-based AI architecture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Ensemble learning + SMOTE for balanced classification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Feature attribution for interpretability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34AF2-F567-3134-A5F2-CCC1EEFC0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9A0E3-967C-F242-BBD7-D0BEB186F9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0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6D7A2-2B1B-4F02-B1C7-771BF12F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FAA9E1-F256-A037-0D4A-FF81255A8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C252F-47BD-81B5-B26F-094E29A23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Multi-modal integration: mutations, methylation, clinical data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Transformer-based AI architecture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Ensemble learning + SMOTE for balanced classification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Feature attribution for interpretability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BF0EA-1CA5-64BB-3920-52632F4A5D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9A0E3-967C-F242-BBD7-D0BEB186F9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07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8915-348A-7F9E-ABC4-6D478AC3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759160-F515-AA1E-D449-E0F9F4EBE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58B12-44BC-74A0-FF5E-B2B9025F4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Multi-modal integration: mutations, methylation, clinical data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Transformer-based AI architecture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Ensemble learning + SMOTE for balanced classification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Feature attribution for interpretability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475EF-A922-C8CE-ECD7-0BA599797A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9A0E3-967C-F242-BBD7-D0BEB186F9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11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99391-A4D9-2728-08D0-73706F5B2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34F50-9595-C43C-F1C7-C4D08BB97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088C45-127C-C34B-0F43-20BAF2484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Multi-modal integration: mutations, methylation, clinical data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Transformer-based AI architecture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Ensemble learning + SMOTE for balanced classification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lang="en-US" dirty="0"/>
              <a:t>• Feature attribution for interpretability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95B0F-B908-4807-0708-9C046A40EF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39A0E3-967C-F242-BBD7-D0BEB186F9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9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craig.stillwell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Cancer Alpha – Production-Ready AI for Multi-Cancer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95% balanced accuracy on verified real-world genomic data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Transforming cancer diagnostics with AI.</a:t>
            </a:r>
          </a:p>
        </p:txBody>
      </p:sp>
      <p:pic>
        <p:nvPicPr>
          <p:cNvPr id="1026" name="Picture 2" descr="Artificial intelligence for cancer detection and treatment planning | HCA  HealthONE">
            <a:extLst>
              <a:ext uri="{FF2B5EF4-FFF2-40B4-BE49-F238E27FC236}">
                <a16:creationId xmlns:a16="http://schemas.microsoft.com/office/drawing/2014/main" id="{D492850A-0199-B920-F616-09A708589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4" y="2823397"/>
            <a:ext cx="4954149" cy="330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 Tool Predicts Risk of Lung Cancer | Harvard Medical School">
            <a:extLst>
              <a:ext uri="{FF2B5EF4-FFF2-40B4-BE49-F238E27FC236}">
                <a16:creationId xmlns:a16="http://schemas.microsoft.com/office/drawing/2014/main" id="{7197CAAC-A8C5-CE7F-AA00-FCD862C5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83" y="2823397"/>
            <a:ext cx="3648963" cy="254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233D1-4BDB-6F9C-670A-384A93AA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10C5-30A7-CEC1-156D-B34DA942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Figure 2: </a:t>
            </a:r>
            <a:r>
              <a:rPr lang="en-US" sz="3000" b="1" dirty="0">
                <a:effectLst/>
                <a:latin typeface="Calibri" panose="020F0502020204030204" pitchFamily="34" charset="0"/>
                <a:ea typeface="Songti SC" panose="02010600040101010101" pitchFamily="2" charset="-122"/>
                <a:cs typeface="Arial Unicode MS" panose="020B0604020202020204" pitchFamily="34" charset="-128"/>
              </a:rPr>
              <a:t>Cancer Type-Specific Performance</a:t>
            </a:r>
            <a:r>
              <a:rPr lang="en-US" sz="3000" dirty="0">
                <a:effectLst/>
              </a:rPr>
              <a:t> </a:t>
            </a:r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59364-6847-B75A-31B5-5D47AF394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71750" y="1319586"/>
            <a:ext cx="6873767" cy="5090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774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CE275-8B7C-8D59-824C-8752442CD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A9AD-43C4-87B5-612D-E1EA277F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Figure 2: </a:t>
            </a:r>
            <a:r>
              <a:rPr lang="en-US" sz="3000" b="1" dirty="0">
                <a:effectLst/>
                <a:latin typeface="Calibri" panose="020F0502020204030204" pitchFamily="34" charset="0"/>
                <a:ea typeface="Songti SC" panose="02010600040101010101" pitchFamily="2" charset="-122"/>
                <a:cs typeface="Arial Unicode MS" panose="020B0604020202020204" pitchFamily="34" charset="-128"/>
              </a:rPr>
              <a:t>Cancer Type-Specific Performance</a:t>
            </a:r>
            <a:r>
              <a:rPr lang="en-US" sz="3000" dirty="0">
                <a:effectLst/>
              </a:rPr>
              <a:t> </a:t>
            </a: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2A931-CF7C-6191-79EA-1942DE3E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67103" y="1489009"/>
            <a:ext cx="7819697" cy="38799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092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2C7E7-D8D7-D1F1-089E-D040576D1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4BAD-4B5A-7A29-B05F-C38357F8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Figure 2: </a:t>
            </a:r>
            <a:r>
              <a:rPr lang="en-US" sz="3000" b="1" dirty="0">
                <a:effectLst/>
                <a:latin typeface="Calibri" panose="020F0502020204030204" pitchFamily="34" charset="0"/>
                <a:ea typeface="Songti SC" panose="02010600040101010101" pitchFamily="2" charset="-122"/>
                <a:cs typeface="Arial Unicode MS" panose="020B0604020202020204" pitchFamily="34" charset="-128"/>
              </a:rPr>
              <a:t>Cancer Type-Specific Performance</a:t>
            </a:r>
            <a:r>
              <a:rPr lang="en-US" sz="3000" dirty="0">
                <a:effectLst/>
              </a:rPr>
              <a:t> 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80B6F-99FD-994D-47E0-A48E4017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31076" y="1672364"/>
            <a:ext cx="8481848" cy="4165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6622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Competitive 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Outperforms most published models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Turnkey for hospitals &amp; labs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Secure, scalable, cloud or on-prem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Patent-pending transformer architecture</a:t>
            </a:r>
          </a:p>
        </p:txBody>
      </p:sp>
      <p:pic>
        <p:nvPicPr>
          <p:cNvPr id="5" name="Picture 2" descr="The Future of Fighting Disease: AI Detects Cancer and Viral Infections With  Nanoscale Precision">
            <a:extLst>
              <a:ext uri="{FF2B5EF4-FFF2-40B4-BE49-F238E27FC236}">
                <a16:creationId xmlns:a16="http://schemas.microsoft.com/office/drawing/2014/main" id="{A64BDD98-5C02-4D4B-C8A2-03D9E508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7" y="3280596"/>
            <a:ext cx="3876166" cy="25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rtificial intelligence for cancer detection and treatment planning | HCA  HealthONE">
            <a:extLst>
              <a:ext uri="{FF2B5EF4-FFF2-40B4-BE49-F238E27FC236}">
                <a16:creationId xmlns:a16="http://schemas.microsoft.com/office/drawing/2014/main" id="{23312B63-F56B-24D3-46C4-0F737B323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278" y="3280596"/>
            <a:ext cx="4954149" cy="330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Commercial Potential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Licensing to labs, hospitals, pharma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Integration into liquid biopsy workflows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White-label AI backend for oncology platforms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Direct-to-clinic decision support</a:t>
            </a:r>
          </a:p>
        </p:txBody>
      </p:sp>
      <p:pic>
        <p:nvPicPr>
          <p:cNvPr id="5" name="Picture 2" descr="AI tool brings precision pathology for cancer into focus | Penn Medicine">
            <a:extLst>
              <a:ext uri="{FF2B5EF4-FFF2-40B4-BE49-F238E27FC236}">
                <a16:creationId xmlns:a16="http://schemas.microsoft.com/office/drawing/2014/main" id="{84941B8E-46AE-CC6D-BA76-89AB4179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6" y="3429000"/>
            <a:ext cx="7380602" cy="30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The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Partnership, licensing, or acquisition opportunity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IP package includes: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   - Patent-pending architecture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   - Deployment codebase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   - Validated datasets &amp; results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   - Technical documentation</a:t>
            </a:r>
          </a:p>
        </p:txBody>
      </p:sp>
      <p:pic>
        <p:nvPicPr>
          <p:cNvPr id="5" name="Picture 4" descr="AI Tool Predicts Risk of Lung Cancer | Harvard Medical School">
            <a:extLst>
              <a:ext uri="{FF2B5EF4-FFF2-40B4-BE49-F238E27FC236}">
                <a16:creationId xmlns:a16="http://schemas.microsoft.com/office/drawing/2014/main" id="{942F9147-94F1-DF6D-1978-1D1311577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79" y="3647090"/>
            <a:ext cx="3983421" cy="27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enerating Buzz: Using AI to Detect and Treat Cancer | News Center">
            <a:extLst>
              <a:ext uri="{FF2B5EF4-FFF2-40B4-BE49-F238E27FC236}">
                <a16:creationId xmlns:a16="http://schemas.microsoft.com/office/drawing/2014/main" id="{26437387-973A-8B7E-2394-E36C2F595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" y="3647090"/>
            <a:ext cx="4540546" cy="262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dirty="0"/>
              <a:t>Dr. R. Craig Stillwell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dirty="0"/>
              <a:t>Email: </a:t>
            </a:r>
            <a:r>
              <a:rPr lang="en-US" dirty="0">
                <a:hlinkClick r:id="rId2"/>
              </a:rPr>
              <a:t>craig.stillwell@gmail.com</a:t>
            </a:r>
            <a:r>
              <a:rPr lang="en-US" dirty="0"/>
              <a:t>	</a:t>
            </a:r>
            <a:endParaRPr dirty="0"/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dirty="0"/>
              <a:t>Phone: </a:t>
            </a:r>
            <a:r>
              <a:rPr lang="en-US" dirty="0"/>
              <a:t>270-491-0493</a:t>
            </a:r>
            <a:endParaRPr dirty="0"/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endParaRPr dirty="0"/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rPr dirty="0"/>
              <a:t>“Transforming precision oncology together”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7911D-3DBE-0E86-D049-5CDC3C691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903" y="1252920"/>
            <a:ext cx="3175000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Cancer is the second leading cause of death worldwide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Early, accurate classification is critical for treatment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Current methods are slow, costly, and single-cancer focused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No production-ready AI meeting clinical standards</a:t>
            </a:r>
          </a:p>
        </p:txBody>
      </p:sp>
      <p:pic>
        <p:nvPicPr>
          <p:cNvPr id="2050" name="Picture 2" descr="New AI system detects 13 cancers with 98% accuracy; what this means for us  | Life-style News - The Indian Express">
            <a:extLst>
              <a:ext uri="{FF2B5EF4-FFF2-40B4-BE49-F238E27FC236}">
                <a16:creationId xmlns:a16="http://schemas.microsoft.com/office/drawing/2014/main" id="{8F6B73BC-DC03-F787-94DC-DC0838EA0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366" y="3557559"/>
            <a:ext cx="4608425" cy="25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Future of Fighting Disease: AI Detects Cancer and Viral Infections With  Nanoscale Precision">
            <a:extLst>
              <a:ext uri="{FF2B5EF4-FFF2-40B4-BE49-F238E27FC236}">
                <a16:creationId xmlns:a16="http://schemas.microsoft.com/office/drawing/2014/main" id="{A3209B38-4B36-ECEB-B5DF-AE7648CA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02" y="3557559"/>
            <a:ext cx="3876166" cy="25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The Opportunity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$200B+ global oncology diagnostics market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Growth in multi-omics &amp; precision medicine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Demand for explainable, fast, secure AI solutions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Competitive advantage for first large-scale integrator</a:t>
            </a:r>
          </a:p>
        </p:txBody>
      </p:sp>
      <p:pic>
        <p:nvPicPr>
          <p:cNvPr id="2050" name="Picture 2" descr="Using AI to predict breast cancer and personalize care | MIT News |  Massachusetts Institute of Technology">
            <a:extLst>
              <a:ext uri="{FF2B5EF4-FFF2-40B4-BE49-F238E27FC236}">
                <a16:creationId xmlns:a16="http://schemas.microsoft.com/office/drawing/2014/main" id="{FDEA7332-AC60-AAC4-E41A-CD5A5EE88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9" y="3647090"/>
            <a:ext cx="4237371" cy="276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I Tool Predicts Risk of Lung Cancer | Harvard Medical School">
            <a:extLst>
              <a:ext uri="{FF2B5EF4-FFF2-40B4-BE49-F238E27FC236}">
                <a16:creationId xmlns:a16="http://schemas.microsoft.com/office/drawing/2014/main" id="{0C3F2FF0-1A08-05C2-447A-522AF860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379" y="3647090"/>
            <a:ext cx="3983421" cy="278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Cancer Alpha: Production-ready AI for multi-cancer genomic classification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95% balanced accuracy on verified TCGA data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8 major cancer types today – scalable to more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Clinically explainable with ranked feature importance</a:t>
            </a:r>
          </a:p>
        </p:txBody>
      </p:sp>
      <p:pic>
        <p:nvPicPr>
          <p:cNvPr id="3074" name="Picture 2" descr="Generating Buzz: Using AI to Detect and Treat Cancer | News Center">
            <a:extLst>
              <a:ext uri="{FF2B5EF4-FFF2-40B4-BE49-F238E27FC236}">
                <a16:creationId xmlns:a16="http://schemas.microsoft.com/office/drawing/2014/main" id="{355A40EB-7AA8-1982-99F3-98CF1FDE8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8" y="3429000"/>
            <a:ext cx="4740166" cy="274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tificial intelligence for cancer detection and treatment planning | HCA  HealthONE">
            <a:extLst>
              <a:ext uri="{FF2B5EF4-FFF2-40B4-BE49-F238E27FC236}">
                <a16:creationId xmlns:a16="http://schemas.microsoft.com/office/drawing/2014/main" id="{762061EB-417E-4BA6-E55C-3BF22400C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387" y="3429000"/>
            <a:ext cx="4045745" cy="269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Key Achievements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Verified on real TCGA data (not synthetic)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Enterprise-grade deployment: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   - FastAPI + Docker + Kubernetes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   - Redis caching for &lt;100ms responses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   - Grafana + Prometheus monitoring</a:t>
            </a:r>
          </a:p>
          <a:p>
            <a:pPr algn="l">
              <a:defRPr sz="1800">
                <a:solidFill>
                  <a:srgbClr val="1E1E1E"/>
                </a:solidFill>
                <a:latin typeface="Arial"/>
              </a:defRPr>
            </a:pPr>
            <a:r>
              <a:t>• Regulatory-ready design</a:t>
            </a:r>
          </a:p>
        </p:txBody>
      </p:sp>
      <p:pic>
        <p:nvPicPr>
          <p:cNvPr id="4098" name="Picture 2" descr="AI tool brings precision pathology for cancer into focus | Penn Medicine">
            <a:extLst>
              <a:ext uri="{FF2B5EF4-FFF2-40B4-BE49-F238E27FC236}">
                <a16:creationId xmlns:a16="http://schemas.microsoft.com/office/drawing/2014/main" id="{DC54FB16-1FAA-85A7-B4C7-6BB62C09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99" y="3711846"/>
            <a:ext cx="7380602" cy="30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800">
                <a:solidFill>
                  <a:srgbClr val="1E1E1E"/>
                </a:solidFill>
                <a:latin typeface="Arial"/>
              </a:defRPr>
            </a:pPr>
            <a:r>
              <a:rPr dirty="0"/>
              <a:t>How It 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9999E-FB0F-B057-4256-1AAC3CC5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0" y="1169901"/>
            <a:ext cx="6441965" cy="50944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B9CC-D8DA-4C30-7983-19B5506D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49C0-0AE7-EAD7-1236-17A020B1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Figure 1: Model Performance Results</a:t>
            </a: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B8274-D685-F4BF-87E0-5A1B76E8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5310" y="1660033"/>
            <a:ext cx="8087710" cy="3997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053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E2C3B-CECF-8056-2369-1FCCDA335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8AF5-5C4C-EA0A-6E4D-5631327A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Figure 2: </a:t>
            </a:r>
            <a:r>
              <a:rPr lang="en-US" sz="3000" b="1" dirty="0">
                <a:effectLst/>
                <a:latin typeface="Calibri" panose="020F0502020204030204" pitchFamily="34" charset="0"/>
                <a:ea typeface="Songti SC" panose="02010600040101010101" pitchFamily="2" charset="-122"/>
                <a:cs typeface="Arial Unicode MS" panose="020B0604020202020204" pitchFamily="34" charset="-128"/>
              </a:rPr>
              <a:t>Cancer Type-Specific Performance</a:t>
            </a:r>
            <a:r>
              <a:rPr lang="en-US" sz="3000" dirty="0">
                <a:effectLst/>
              </a:rPr>
              <a:t> 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81D15-0974-0C4E-6D12-789EBEA99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82565" y="1211645"/>
            <a:ext cx="6978870" cy="52107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145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32646-39D0-7AC1-23E5-7F62CCFD3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C58F-C36B-47D8-9441-DFAE8C66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/>
              <a:t>Figure 1: Model Performance Results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9C968-9ADF-A81E-F30B-D704C2438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1489" y="1734208"/>
            <a:ext cx="8327310" cy="41260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5119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518</Words>
  <Application>Microsoft Macintosh PowerPoint</Application>
  <PresentationFormat>On-screen Show (4:3)</PresentationFormat>
  <Paragraphs>90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Cancer Alpha – Production-Ready AI for Multi-Cancer Classification</vt:lpstr>
      <vt:lpstr>The Problem</vt:lpstr>
      <vt:lpstr>The Opportunity</vt:lpstr>
      <vt:lpstr>Our Solution</vt:lpstr>
      <vt:lpstr>Key Achievements</vt:lpstr>
      <vt:lpstr>How It Works</vt:lpstr>
      <vt:lpstr>Figure 1: Model Performance Results</vt:lpstr>
      <vt:lpstr>Figure 2: Cancer Type-Specific Performance </vt:lpstr>
      <vt:lpstr>Figure 1: Model Performance Results</vt:lpstr>
      <vt:lpstr>Figure 2: Cancer Type-Specific Performance </vt:lpstr>
      <vt:lpstr>Figure 2: Cancer Type-Specific Performance </vt:lpstr>
      <vt:lpstr>Figure 2: Cancer Type-Specific Performance </vt:lpstr>
      <vt:lpstr>Competitive Advantage</vt:lpstr>
      <vt:lpstr>Commercial Potential</vt:lpstr>
      <vt:lpstr>The Ask</vt:lpstr>
      <vt:lpstr>Contact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Craig Stillwell</cp:lastModifiedBy>
  <cp:revision>6</cp:revision>
  <dcterms:created xsi:type="dcterms:W3CDTF">2013-01-27T09:14:16Z</dcterms:created>
  <dcterms:modified xsi:type="dcterms:W3CDTF">2025-08-13T00:55:37Z</dcterms:modified>
  <cp:category/>
</cp:coreProperties>
</file>